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bmp" ContentType="image/bmp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63" r:id="rId5"/>
    <p:sldId id="290" r:id="rId6"/>
    <p:sldId id="292" r:id="rId7"/>
    <p:sldId id="319" r:id="rId8"/>
    <p:sldId id="320" r:id="rId9"/>
    <p:sldId id="293" r:id="rId10"/>
    <p:sldId id="294" r:id="rId11"/>
    <p:sldId id="322" r:id="rId12"/>
    <p:sldId id="295" r:id="rId13"/>
    <p:sldId id="323" r:id="rId14"/>
    <p:sldId id="260" r:id="rId15"/>
    <p:sldId id="328" r:id="rId16"/>
    <p:sldId id="326" r:id="rId17"/>
    <p:sldId id="298" r:id="rId18"/>
    <p:sldId id="329" r:id="rId19"/>
    <p:sldId id="330" r:id="rId20"/>
    <p:sldId id="331" r:id="rId21"/>
    <p:sldId id="333" r:id="rId22"/>
    <p:sldId id="332" r:id="rId23"/>
    <p:sldId id="335" r:id="rId24"/>
    <p:sldId id="334" r:id="rId25"/>
    <p:sldId id="297" r:id="rId26"/>
    <p:sldId id="337" r:id="rId27"/>
    <p:sldId id="296" r:id="rId28"/>
    <p:sldId id="338" r:id="rId29"/>
    <p:sldId id="300" r:id="rId30"/>
    <p:sldId id="291" r:id="rId31"/>
    <p:sldId id="262" r:id="rId32"/>
    <p:sldId id="274" r:id="rId33"/>
    <p:sldId id="339" r:id="rId34"/>
    <p:sldId id="341" r:id="rId35"/>
    <p:sldId id="259" r:id="rId36"/>
    <p:sldId id="342" r:id="rId37"/>
    <p:sldId id="343" r:id="rId38"/>
    <p:sldId id="270" r:id="rId39"/>
    <p:sldId id="271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9.jpeg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file:///C:\Users\polyd\AppData\Local\Temp\wps\INetCache\926494d31653b2298b27f7883c44d5ad" TargetMode="External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jpeg"/><Relationship Id="rId2" Type="http://schemas.openxmlformats.org/officeDocument/2006/relationships/image" Target="../media/image65.emf"/><Relationship Id="rId1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bmp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335723"/>
            <a:ext cx="9144000" cy="2387600"/>
          </a:xfrm>
        </p:spPr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590" y="10795"/>
            <a:ext cx="10515600" cy="1325563"/>
          </a:xfrm>
        </p:spPr>
        <p:txBody>
          <a:bodyPr/>
          <a:p>
            <a:pPr algn="ctr"/>
            <a:r>
              <a:rPr lang="ru-RU" altLang="en-US" b="1"/>
              <a:t>Для работы нужна энергия</a:t>
            </a:r>
            <a:endParaRPr lang="ru-RU" altLang="en-US" b="1"/>
          </a:p>
        </p:txBody>
      </p:sp>
      <p:pic>
        <p:nvPicPr>
          <p:cNvPr id="106" name="Content Placeholder 10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666105" y="1630045"/>
            <a:ext cx="2381250" cy="333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5831840" y="5066665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Майкл Фарадей</a:t>
            </a:r>
            <a:endParaRPr lang="ru-RU" altLang="en-US"/>
          </a:p>
        </p:txBody>
      </p:sp>
      <p:pic>
        <p:nvPicPr>
          <p:cNvPr id="107" name="Picture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11553190" y="336804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73135" y="1505585"/>
            <a:ext cx="2609850" cy="2800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327390" y="4595495"/>
            <a:ext cx="367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Бензол -</a:t>
            </a:r>
            <a:r>
              <a:rPr lang="en-US" altLang="en-US"/>
              <a:t>&gt; </a:t>
            </a:r>
            <a:r>
              <a:rPr lang="ru-RU" altLang="en-US"/>
              <a:t>Бензен -</a:t>
            </a:r>
            <a:r>
              <a:rPr lang="en-US" altLang="ru-RU"/>
              <a:t>&gt;</a:t>
            </a:r>
            <a:r>
              <a:rPr lang="ru-RU" altLang="en-US"/>
              <a:t> Бензин</a:t>
            </a:r>
            <a:endParaRPr lang="ru-RU" altLang="en-US"/>
          </a:p>
        </p:txBody>
      </p:sp>
      <p:pic>
        <p:nvPicPr>
          <p:cNvPr id="108" name="Picture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96520" y="3611245"/>
            <a:ext cx="3942080" cy="1946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Picture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96520" y="1336675"/>
            <a:ext cx="3942080" cy="2217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Аденозинтрифосфорная кислота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48945" y="2258060"/>
            <a:ext cx="5455920" cy="3192145"/>
          </a:xfrm>
          <a:prstGeom prst="rect">
            <a:avLst/>
          </a:prstGeom>
        </p:spPr>
      </p:pic>
      <p:pic>
        <p:nvPicPr>
          <p:cNvPr id="104" name="Content Placeholder 103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2135" y="1825625"/>
            <a:ext cx="4431665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" y="132080"/>
            <a:ext cx="10515600" cy="1325563"/>
          </a:xfrm>
        </p:spPr>
        <p:txBody>
          <a:bodyPr/>
          <a:p>
            <a:pPr algn="ctr"/>
            <a:r>
              <a:rPr lang="ru-RU" altLang="en-US"/>
              <a:t>Митохондрии</a:t>
            </a:r>
            <a:endParaRPr lang="ru-RU" altLang="en-US"/>
          </a:p>
        </p:txBody>
      </p:sp>
      <p:pic>
        <p:nvPicPr>
          <p:cNvPr id="111" name="Content Placeholder 1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185" y="1457960"/>
            <a:ext cx="9159875" cy="5385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Замещающее содержимо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0" y="424815"/>
            <a:ext cx="4673600" cy="600900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 smtClean="0"/>
              <a:t>Митохондрии - бывшие ...</a:t>
            </a:r>
            <a:endParaRPr lang="ru-RU" dirty="0"/>
          </a:p>
        </p:txBody>
      </p:sp>
      <p:sp>
        <p:nvSpPr>
          <p:cNvPr id="5" name="Content Placeholder 4"/>
          <p:cNvSpPr/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dirty="0" smtClean="0">
                <a:sym typeface="+mn-ea"/>
              </a:rPr>
              <a:t>Митохондрии - бывшие бактерии</a:t>
            </a:r>
            <a:endParaRPr lang="en-US"/>
          </a:p>
        </p:txBody>
      </p:sp>
      <p:pic>
        <p:nvPicPr>
          <p:cNvPr id="7" name="Изображени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73455" y="1188085"/>
            <a:ext cx="10528935" cy="566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35305"/>
          </a:xfrm>
        </p:spPr>
        <p:txBody>
          <a:bodyPr>
            <a:normAutofit fontScale="90000"/>
          </a:bodyPr>
          <a:p>
            <a:pPr algn="ctr"/>
            <a:r>
              <a:rPr lang="ru-RU" altLang="en-US"/>
              <a:t>Белки надо из чего-то сделать</a:t>
            </a:r>
            <a:endParaRPr lang="ru-RU" altLang="en-US"/>
          </a:p>
        </p:txBody>
      </p:sp>
      <p:pic>
        <p:nvPicPr>
          <p:cNvPr id="113" name="Content Placeholder 1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8760" y="535305"/>
            <a:ext cx="5761990" cy="616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Picture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7757160" y="53530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0080" y="314388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71120"/>
            <a:ext cx="10515600" cy="1325563"/>
          </a:xfrm>
        </p:spPr>
        <p:txBody>
          <a:bodyPr/>
          <a:p>
            <a:r>
              <a:rPr lang="ru-RU" altLang="ru-RU"/>
              <a:t>Пищеварительные вакуоли и Лизосомы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397000"/>
            <a:ext cx="7396480" cy="4487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3090" y="2942590"/>
            <a:ext cx="548640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6060"/>
            <a:ext cx="12192000" cy="1325880"/>
          </a:xfrm>
        </p:spPr>
        <p:txBody>
          <a:bodyPr/>
          <a:p>
            <a:pPr algn="ctr"/>
            <a:r>
              <a:rPr lang="ru-RU" altLang="en-US" sz="6600" b="1"/>
              <a:t>Как клетка делает белки?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880"/>
          </a:xfrm>
        </p:spPr>
        <p:txBody>
          <a:bodyPr/>
          <a:p>
            <a:r>
              <a:rPr lang="ru-RU" altLang="en-US" sz="3200"/>
              <a:t>Чтобы построить сложный прибор нужна информация.</a:t>
            </a:r>
            <a:br>
              <a:rPr lang="ru-RU" altLang="en-US" sz="3200"/>
            </a:br>
            <a:r>
              <a:rPr lang="ru-RU" altLang="en-US" sz="3200"/>
              <a:t>Информация всегда связана с кодом.</a:t>
            </a:r>
            <a:endParaRPr lang="ru-RU" altLang="en-US" sz="3200"/>
          </a:p>
        </p:txBody>
      </p:sp>
      <p:sp>
        <p:nvSpPr>
          <p:cNvPr id="4" name="Text Box 3"/>
          <p:cNvSpPr txBox="1"/>
          <p:nvPr/>
        </p:nvSpPr>
        <p:spPr>
          <a:xfrm>
            <a:off x="100330" y="1232535"/>
            <a:ext cx="331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Кодирование информации</a:t>
            </a:r>
            <a:endParaRPr lang="ru-RU" altLang="en-US"/>
          </a:p>
        </p:txBody>
      </p:sp>
      <p:pic>
        <p:nvPicPr>
          <p:cNvPr id="118" name="Content Placeholder 117"/>
          <p:cNvPicPr/>
          <p:nvPr>
            <p:ph idx="1"/>
          </p:nvPr>
        </p:nvPicPr>
        <p:blipFill>
          <a:blip r:embed="rId1"/>
          <a:srcRect l="34013" t="27506" r="2375" b="39618"/>
          <a:stretch>
            <a:fillRect/>
          </a:stretch>
        </p:blipFill>
        <p:spPr>
          <a:xfrm>
            <a:off x="47625" y="1499235"/>
            <a:ext cx="4608830" cy="1532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100330" y="3139440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Прочитайте:  </a:t>
            </a:r>
            <a:r>
              <a:rPr lang="ru-RU" altLang="en-US" b="1"/>
              <a:t>13 31 14 02</a:t>
            </a:r>
            <a:endParaRPr lang="ru-RU" altLang="en-US" b="1"/>
          </a:p>
        </p:txBody>
      </p:sp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656455" y="1232535"/>
            <a:ext cx="7481570" cy="303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4656455" y="4387215"/>
            <a:ext cx="413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Закодируйте:  </a:t>
            </a:r>
            <a:endParaRPr lang="ru-RU" alt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Что нужно сообщить тупому роботу, собирающему белки, чтобы он правильно собрал белок?</a:t>
            </a:r>
            <a:endParaRPr lang="ru-RU" altLang="en-US"/>
          </a:p>
        </p:txBody>
      </p:sp>
      <p:pic>
        <p:nvPicPr>
          <p:cNvPr id="122" name="Picture 12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89780" y="2537460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267460" y="4184015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Информация (программа)</a:t>
            </a:r>
            <a:endParaRPr lang="ru-RU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148955" y="4201160"/>
            <a:ext cx="3204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Белок</a:t>
            </a:r>
            <a:endParaRPr lang="ru-RU" altLang="en-US"/>
          </a:p>
        </p:txBody>
      </p:sp>
      <p:sp>
        <p:nvSpPr>
          <p:cNvPr id="6" name="Right Arrow 5"/>
          <p:cNvSpPr/>
          <p:nvPr/>
        </p:nvSpPr>
        <p:spPr>
          <a:xfrm>
            <a:off x="4046220" y="4200525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769735" y="4217670"/>
            <a:ext cx="1065530" cy="334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833755"/>
            <a:ext cx="8299450" cy="59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210" y="211455"/>
            <a:ext cx="4159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i="1" dirty="0"/>
              <a:t>Amoeba </a:t>
            </a:r>
            <a:r>
              <a:rPr lang="en-US" sz="4000" i="1" dirty="0" err="1"/>
              <a:t>proteus</a:t>
            </a:r>
            <a:endParaRPr lang="en-US" sz="4000" i="1" dirty="0" err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Программа синтеза белка закодирована в молекуле ДНК</a:t>
            </a:r>
            <a:endParaRPr lang="ru-RU" altLang="en-US"/>
          </a:p>
        </p:txBody>
      </p:sp>
      <p:pic>
        <p:nvPicPr>
          <p:cNvPr id="126" name="Picture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Content Placeholder 1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6750" y="1620520"/>
            <a:ext cx="5429250" cy="5020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Picture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Picture 13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Picture 131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691005"/>
            <a:ext cx="5935980" cy="320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Генетический код</a:t>
            </a:r>
            <a:endParaRPr lang="ru-RU" altLang="en-US"/>
          </a:p>
        </p:txBody>
      </p:sp>
      <p:pic>
        <p:nvPicPr>
          <p:cNvPr id="124" name="Picture 123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615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Content Placeholder 132"/>
          <p:cNvPicPr/>
          <p:nvPr>
            <p:ph sz="half" idx="2"/>
          </p:nvPr>
        </p:nvPicPr>
        <p:blipFill>
          <a:blip r:embed="rId2"/>
          <a:srcRect l="10084" t="30357" r="10415" b="50343"/>
          <a:stretch>
            <a:fillRect/>
          </a:stretch>
        </p:blipFill>
        <p:spPr>
          <a:xfrm>
            <a:off x="4753610" y="2009775"/>
            <a:ext cx="7118985" cy="1419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 fontScale="90000"/>
          </a:bodyPr>
          <a:p>
            <a:r>
              <a:rPr lang="ru-RU"/>
              <a:t>В программе могут появиться сбои...</a:t>
            </a:r>
            <a:br>
              <a:rPr lang="ru-RU"/>
            </a:br>
            <a:r>
              <a:rPr lang="ru-RU" b="1"/>
              <a:t>Мутации</a:t>
            </a:r>
            <a:endParaRPr lang="ru-RU" b="1"/>
          </a:p>
        </p:txBody>
      </p:sp>
      <p:pic>
        <p:nvPicPr>
          <p:cNvPr id="134" name="Picture 133"/>
          <p:cNvPicPr/>
          <p:nvPr/>
        </p:nvPicPr>
        <p:blipFill>
          <a:blip r:embed="rId1"/>
          <a:srcRect l="9570" t="22465" r="9570" b="22726"/>
          <a:stretch>
            <a:fillRect/>
          </a:stretch>
        </p:blipFill>
        <p:spPr>
          <a:xfrm>
            <a:off x="4398010" y="1888490"/>
            <a:ext cx="7705090" cy="391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Content Placeholder 12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60" y="1772285"/>
            <a:ext cx="437515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b="1"/>
              <a:t>Транскрипция</a:t>
            </a:r>
            <a:endParaRPr lang="ru-RU" altLang="en-US" b="1"/>
          </a:p>
        </p:txBody>
      </p:sp>
      <p:pic>
        <p:nvPicPr>
          <p:cNvPr id="130" name="Content Placeholder 129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6595" y="2028825"/>
            <a:ext cx="10515600" cy="4351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6270"/>
          </a:xfrm>
        </p:spPr>
        <p:txBody>
          <a:bodyPr>
            <a:normAutofit fontScale="90000"/>
          </a:bodyPr>
          <a:p>
            <a:r>
              <a:rPr lang="ru-RU" altLang="en-US"/>
              <a:t>ДНК - РНК - Белок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6700" y="0"/>
            <a:ext cx="8115300" cy="6532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57325"/>
            <a:ext cx="12192000" cy="2026285"/>
          </a:xfrm>
        </p:spPr>
        <p:txBody>
          <a:bodyPr/>
          <a:p>
            <a:pPr algn="ctr"/>
            <a:r>
              <a:rPr lang="ru-RU" altLang="en-US" sz="6600" b="1"/>
              <a:t>Как выглядит робот, который собирает молекулы белка?</a:t>
            </a:r>
            <a:endParaRPr lang="ru-RU" altLang="en-US" sz="6600" b="1"/>
          </a:p>
        </p:txBody>
      </p:sp>
      <p:pic>
        <p:nvPicPr>
          <p:cNvPr id="123" name="Content Placeholder 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05375" y="3343275"/>
            <a:ext cx="2381250" cy="35147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5785"/>
          </a:xfrm>
        </p:spPr>
        <p:txBody>
          <a:bodyPr>
            <a:normAutofit fontScale="90000"/>
          </a:bodyPr>
          <a:p>
            <a:r>
              <a:rPr lang="ru-RU" altLang="ru-RU"/>
              <a:t>Рибосомы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" y="2140585"/>
            <a:ext cx="4750435" cy="23736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95" y="1035050"/>
            <a:ext cx="6631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Доработка белков</a:t>
            </a:r>
            <a:endParaRPr lang="ru-RU" altLang="en-US"/>
          </a:p>
        </p:txBody>
      </p:sp>
      <p:pic>
        <p:nvPicPr>
          <p:cNvPr id="135" name="Picture 13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Content Placeholder 13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2405" y="1988185"/>
            <a:ext cx="5181600" cy="3456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Picture 13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8" name="Content Placeholder 13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04505" y="2832100"/>
            <a:ext cx="3884930" cy="1604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Picture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5520690" y="2404110"/>
            <a:ext cx="2658745" cy="1821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595" y="0"/>
            <a:ext cx="10515600" cy="505460"/>
          </a:xfrm>
        </p:spPr>
        <p:txBody>
          <a:bodyPr>
            <a:normAutofit fontScale="90000"/>
          </a:bodyPr>
          <a:p>
            <a:r>
              <a:rPr lang="ru-RU" altLang="ru-RU"/>
              <a:t>Эндоплазматическая сеть и аппрат Гольджи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040" y="577215"/>
            <a:ext cx="3615055" cy="45065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55"/>
            <a:ext cx="8423275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607310"/>
            <a:ext cx="10515600" cy="1325563"/>
          </a:xfrm>
        </p:spPr>
        <p:txBody>
          <a:bodyPr/>
          <a:p>
            <a:r>
              <a:rPr lang="ru-RU" altLang="en-US"/>
              <a:t>Специфические органоиды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  <a:endParaRPr lang="ru-RU" dirty="0" smtClean="0"/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0485"/>
            <a:ext cx="10515600" cy="1325563"/>
          </a:xfrm>
        </p:spPr>
        <p:txBody>
          <a:bodyPr/>
          <a:p>
            <a:r>
              <a:rPr lang="ru-RU" altLang="en-US"/>
              <a:t>Сократительная вакуоль</a:t>
            </a:r>
            <a:endParaRPr lang="ru-RU" altLang="en-US"/>
          </a:p>
        </p:txBody>
      </p:sp>
      <p:pic>
        <p:nvPicPr>
          <p:cNvPr id="140" name="Picture 13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1" name="Content Placeholder 1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3250" y="1255395"/>
            <a:ext cx="7997190" cy="5217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/>
              <a:t>Скелет</a:t>
            </a:r>
            <a:endParaRPr lang="ru-RU"/>
          </a:p>
        </p:txBody>
      </p:sp>
      <p:pic>
        <p:nvPicPr>
          <p:cNvPr id="146" name="Picture 145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0" name="Content Placeholder 14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3945"/>
            <a:ext cx="58019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Picture 150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Content Placeholder 7"/>
          <p:cNvPicPr/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0005" y="0"/>
            <a:ext cx="4862195" cy="6769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  <a:endParaRPr lang="ru-RU" dirty="0" smtClean="0"/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ru-RU" dirty="0" smtClean="0"/>
              <a:t>Известковые раковины фораминифер</a:t>
            </a:r>
            <a:endParaRPr lang="ru-RU" dirty="0" smtClean="0"/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5000"/>
          </a:xfrm>
        </p:spPr>
        <p:txBody>
          <a:bodyPr>
            <a:normAutofit fontScale="90000"/>
          </a:bodyPr>
          <a:p>
            <a:r>
              <a:rPr lang="ru-RU" altLang="en-US"/>
              <a:t>Жгутиковые формы</a:t>
            </a:r>
            <a:endParaRPr lang="ru-RU" altLang="en-US"/>
          </a:p>
        </p:txBody>
      </p:sp>
      <p:pic>
        <p:nvPicPr>
          <p:cNvPr id="152" name="Picture 151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" name="Content Placeholder 15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" y="1006475"/>
            <a:ext cx="5721350" cy="4434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Picture 15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Picture 15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Content Placeholder 157"/>
          <p:cNvPicPr/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6635" y="339725"/>
            <a:ext cx="3115945" cy="261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9" name="Picture 158"/>
          <p:cNvPicPr/>
          <p:nvPr/>
        </p:nvPicPr>
        <p:blipFill>
          <a:blip r:embed="rId5"/>
          <a:stretch>
            <a:fillRect/>
          </a:stretch>
        </p:blipFill>
        <p:spPr>
          <a:xfrm>
            <a:off x="9443085" y="288925"/>
            <a:ext cx="2562860" cy="2667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0" name="Picture 159"/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96260"/>
            <a:ext cx="3119120" cy="3010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1" name="Picture 160"/>
          <p:cNvPicPr/>
          <p:nvPr/>
        </p:nvPicPr>
        <p:blipFill>
          <a:blip r:embed="rId7"/>
          <a:srcRect t="10417" b="17188"/>
          <a:stretch>
            <a:fillRect/>
          </a:stretch>
        </p:blipFill>
        <p:spPr>
          <a:xfrm>
            <a:off x="9365615" y="3096260"/>
            <a:ext cx="2718435" cy="2977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05"/>
            <a:ext cx="10515600" cy="1325563"/>
          </a:xfrm>
        </p:spPr>
        <p:txBody>
          <a:bodyPr/>
          <a:p>
            <a:r>
              <a:rPr lang="ru-RU"/>
              <a:t>Ресничные формы</a:t>
            </a:r>
            <a:endParaRPr lang="ru-RU"/>
          </a:p>
        </p:txBody>
      </p:sp>
      <p:pic>
        <p:nvPicPr>
          <p:cNvPr id="162" name="Picture 161"/>
          <p:cNvPicPr/>
          <p:nvPr/>
        </p:nvPicPr>
        <p:blipFill>
          <a:blip r:embed="rId1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" name="Content Placeholder 162"/>
          <p:cNvPicPr>
            <a:picLocks noChangeAspect="1"/>
          </p:cNvPicPr>
          <p:nvPr>
            <p:ph idx="1"/>
          </p:nvPr>
        </p:nvPicPr>
        <p:blipFill>
          <a:blip r:embed="rId1"/>
          <a:srcRect l="19833" t="700" r="18913" b="-700"/>
          <a:stretch>
            <a:fillRect/>
          </a:stretch>
        </p:blipFill>
        <p:spPr>
          <a:xfrm>
            <a:off x="6479540" y="0"/>
            <a:ext cx="5712460" cy="5246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4" name="Picture 163"/>
          <p:cNvPicPr/>
          <p:nvPr/>
        </p:nvPicPr>
        <p:blipFill>
          <a:blip r:embed="rId2"/>
          <a:stretch>
            <a:fillRect/>
          </a:stretch>
        </p:blipFill>
        <p:spPr>
          <a:xfrm>
            <a:off x="8639810" y="184658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Picture 164"/>
          <p:cNvPicPr/>
          <p:nvPr/>
        </p:nvPicPr>
        <p:blipFill>
          <a:blip r:embed="rId2"/>
          <a:srcRect t="33955" b="27438"/>
          <a:stretch>
            <a:fillRect/>
          </a:stretch>
        </p:blipFill>
        <p:spPr>
          <a:xfrm>
            <a:off x="10010140" y="0"/>
            <a:ext cx="2095500" cy="1143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Picture 166"/>
          <p:cNvPicPr/>
          <p:nvPr/>
        </p:nvPicPr>
        <p:blipFill>
          <a:blip r:embed="rId3"/>
          <a:stretch>
            <a:fillRect/>
          </a:stretch>
        </p:blipFill>
        <p:spPr>
          <a:xfrm>
            <a:off x="77470" y="1143635"/>
            <a:ext cx="6318250" cy="4102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Picture 167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" name="Picture 168"/>
          <p:cNvPicPr/>
          <p:nvPr/>
        </p:nvPicPr>
        <p:blipFill>
          <a:blip r:embed="rId4"/>
          <a:srcRect l="21817" r="16823"/>
          <a:stretch>
            <a:fillRect/>
          </a:stretch>
        </p:blipFill>
        <p:spPr>
          <a:xfrm rot="5400000">
            <a:off x="4935220" y="3587115"/>
            <a:ext cx="3197860" cy="3343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3335"/>
            <a:ext cx="7715250" cy="132588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Жгутики и реснички протист </a:t>
            </a:r>
            <a:br>
              <a:rPr lang="ru-RU" dirty="0" smtClean="0"/>
            </a:br>
            <a:r>
              <a:rPr lang="ru-RU" dirty="0" smtClean="0"/>
              <a:t>(и прочих эукариот)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>
            <a:fillRect/>
          </a:stretch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035" y="81915"/>
            <a:ext cx="10819765" cy="960120"/>
          </a:xfrm>
        </p:spPr>
        <p:txBody>
          <a:bodyPr>
            <a:normAutofit/>
          </a:bodyPr>
          <a:p>
            <a:r>
              <a:rPr lang="ru-RU" altLang="en-US"/>
              <a:t>Строение мембраны клетки</a:t>
            </a:r>
            <a:endParaRPr lang="ru-RU" alt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1" r="47999"/>
          <a:stretch>
            <a:fillRect/>
          </a:stretch>
        </p:blipFill>
        <p:spPr>
          <a:xfrm>
            <a:off x="234950" y="1177925"/>
            <a:ext cx="3596640" cy="27705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r="63287" b="54596"/>
          <a:stretch>
            <a:fillRect/>
          </a:stretch>
        </p:blipFill>
        <p:spPr>
          <a:xfrm>
            <a:off x="4225925" y="1177925"/>
            <a:ext cx="4713605" cy="242316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296910" y="239395"/>
            <a:ext cx="346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Гидрофильные и гидрофобные вещества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3456940"/>
            <a:ext cx="2609850" cy="23266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0" y="1042035"/>
            <a:ext cx="3056890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Мембрана = Два слоя фосфолипидов + Белки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0" y="922655"/>
            <a:ext cx="786384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1640"/>
            <a:ext cx="10515600" cy="1325563"/>
          </a:xfrm>
        </p:spPr>
        <p:txBody>
          <a:bodyPr/>
          <a:p>
            <a:pPr algn="ctr"/>
            <a:r>
              <a:rPr lang="ru-RU" altLang="en-US" sz="6600" b="1"/>
              <a:t>Белки</a:t>
            </a:r>
            <a:endParaRPr lang="ru-RU" altLang="en-US" sz="66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285"/>
            <a:ext cx="10515600" cy="1325563"/>
          </a:xfrm>
        </p:spPr>
        <p:txBody>
          <a:bodyPr/>
          <a:p>
            <a:r>
              <a:rPr lang="ru-RU" altLang="en-US"/>
              <a:t>Полимеры и мономеры</a:t>
            </a:r>
            <a:endParaRPr lang="ru-RU" altLang="en-US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rcRect l="20750" r="20050"/>
          <a:stretch>
            <a:fillRect/>
          </a:stretch>
        </p:blipFill>
        <p:spPr>
          <a:xfrm>
            <a:off x="1628140" y="1866265"/>
            <a:ext cx="2576195" cy="4351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/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8275" y="1701165"/>
            <a:ext cx="5181600" cy="3265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Picture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5210175" y="4540250"/>
            <a:ext cx="5325110" cy="15265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Белки 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92095"/>
            <a:ext cx="7038340" cy="39592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 r="77208" b="87915"/>
          <a:stretch>
            <a:fillRect/>
          </a:stretch>
        </p:blipFill>
        <p:spPr>
          <a:xfrm>
            <a:off x="351155" y="655955"/>
            <a:ext cx="3187065" cy="18084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25022" t="48259" r="52550" b="29353"/>
          <a:stretch>
            <a:fillRect/>
          </a:stretch>
        </p:blipFill>
        <p:spPr>
          <a:xfrm>
            <a:off x="3217545" y="331470"/>
            <a:ext cx="2416810" cy="2581910"/>
          </a:xfrm>
          <a:prstGeom prst="rect">
            <a:avLst/>
          </a:prstGeom>
        </p:spPr>
      </p:pic>
      <p:pic>
        <p:nvPicPr>
          <p:cNvPr id="115" name="Picture 114"/>
          <p:cNvPicPr/>
          <p:nvPr/>
        </p:nvPicPr>
        <p:blipFill>
          <a:blip r:embed="rId3"/>
          <a:stretch>
            <a:fillRect/>
          </a:stretch>
        </p:blipFill>
        <p:spPr>
          <a:xfrm>
            <a:off x="7990205" y="183515"/>
            <a:ext cx="2789555" cy="2193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Content Placeholder 116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223125" y="2792095"/>
            <a:ext cx="4762500" cy="390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Глобулы </a:t>
            </a:r>
            <a:r>
              <a:rPr lang="en-US" altLang="ru-RU"/>
              <a:t> </a:t>
            </a:r>
            <a:r>
              <a:rPr lang="ru-RU" altLang="en-US"/>
              <a:t>белков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3360"/>
            <a:ext cx="4895215" cy="5374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20" y="1584960"/>
            <a:ext cx="4244340" cy="282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1899</Words>
  <Application>WPS Presentation</Application>
  <PresentationFormat>Широкоэкранный</PresentationFormat>
  <Paragraphs>128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Тема Office</vt:lpstr>
      <vt:lpstr>Клетки протистов</vt:lpstr>
      <vt:lpstr>PowerPoint 演示文稿</vt:lpstr>
      <vt:lpstr>Покровы</vt:lpstr>
      <vt:lpstr>Строение мембраны клетки</vt:lpstr>
      <vt:lpstr>Мембрана = Два слоя фосфолипидов + Белки</vt:lpstr>
      <vt:lpstr>Белки</vt:lpstr>
      <vt:lpstr>Полимеры и мономеры</vt:lpstr>
      <vt:lpstr>Белки </vt:lpstr>
      <vt:lpstr>Глобулы  белков </vt:lpstr>
      <vt:lpstr>Для работы нужна энергия</vt:lpstr>
      <vt:lpstr>Аденозинтрифосфорная кислота</vt:lpstr>
      <vt:lpstr>Митохондрии</vt:lpstr>
      <vt:lpstr>Митохондрии - бывшие ...</vt:lpstr>
      <vt:lpstr>Митохондрии - бывшие бактерии</vt:lpstr>
      <vt:lpstr>Белки надо из чего-то сделать</vt:lpstr>
      <vt:lpstr>Пищеварительные вакуоли и Лизосомы</vt:lpstr>
      <vt:lpstr>Как клетка делает белки?</vt:lpstr>
      <vt:lpstr>Чтобы построить сложный прибор нужна информация. Информация всегда связана с кодом.</vt:lpstr>
      <vt:lpstr>Что нужно сообщить тупому роботу, собирающему белки, чтобы он правильно собрал белок?</vt:lpstr>
      <vt:lpstr>Программа синтеза белка закодирована в молекуле ДНК</vt:lpstr>
      <vt:lpstr>Генетический код</vt:lpstr>
      <vt:lpstr>В программе могут появиться сбои... Мутации</vt:lpstr>
      <vt:lpstr>Транскрипция</vt:lpstr>
      <vt:lpstr>ДНК - РНК - Белок</vt:lpstr>
      <vt:lpstr>Как выглядит робот, который собирает молекулы белка?</vt:lpstr>
      <vt:lpstr>Рибосомы</vt:lpstr>
      <vt:lpstr>Доработка белков</vt:lpstr>
      <vt:lpstr>Эндоплазматическая сеть и аппрат Гольджи</vt:lpstr>
      <vt:lpstr>Специфические органоиды</vt:lpstr>
      <vt:lpstr>История приобретения хлоропластов</vt:lpstr>
      <vt:lpstr>Paulinella chromatophora</vt:lpstr>
      <vt:lpstr>Сократительная вакуоль</vt:lpstr>
      <vt:lpstr>Скелет</vt:lpstr>
      <vt:lpstr>Надмембранные структуры</vt:lpstr>
      <vt:lpstr>Жгутиковые формы</vt:lpstr>
      <vt:lpstr>Ресничные формы</vt:lpstr>
      <vt:lpstr>Жгутики и реснички протист  (и прочих эукариот)</vt:lpstr>
      <vt:lpstr>Устройство жгутика, корешковый аппарат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polyd</cp:lastModifiedBy>
  <cp:revision>124</cp:revision>
  <dcterms:created xsi:type="dcterms:W3CDTF">2018-10-31T10:20:00Z</dcterms:created>
  <dcterms:modified xsi:type="dcterms:W3CDTF">2021-10-31T15:35:43Z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6E1398EA215B4647AEE405B2BB816472</vt:lpwstr>
  </property>
</Properties>
</file>